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4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88"/>
    <p:restoredTop sz="94765"/>
  </p:normalViewPr>
  <p:slideViewPr>
    <p:cSldViewPr snapToGrid="0" snapToObjects="1">
      <p:cViewPr varScale="1">
        <p:scale>
          <a:sx n="108" d="100"/>
          <a:sy n="108" d="100"/>
        </p:scale>
        <p:origin x="4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B9321C-9858-8F4B-A763-F64EC5374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47B34C-7EE4-4F42-A538-87144CA067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A0A19-CF64-5348-AC30-67818BDF9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09A5D-0051-ED43-A360-CDF3F2CE8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37A5F8-C138-2D41-989D-2A96CD70B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7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FEF5F-20A3-CA4E-88F3-425BFA887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96361-623D-EB41-9ADA-57BAD7873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7AB354-8CCF-DD43-8565-4CB18B607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5B266-CE49-004D-A2F7-63FD9C4D4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38C8A3-60F8-2542-B330-B45936F5C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439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0022E-EE11-6045-9FC8-EF0D408182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6BF67-E521-DD41-9DAA-727F056F3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F8AB9-022F-E24E-ADA9-2BA319AEB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1D2E8C-7BAE-DD4E-8AA1-24BA8C03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0B2C5-28CE-8C41-B0DF-B1DEE52AE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82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1876-4416-E043-8B37-473E1626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A1597-485C-3344-A6D9-00B66C731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7A9860-6386-514F-B3AB-CA4DCE58A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A0C735-83D0-6B4E-ABDC-B49090404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0E2293-19E5-D54F-98BF-935AED85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742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8CAE6-EB7B-AE44-8C09-14BA4830F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D17BE6-D88C-784E-BEB0-99C1EAD0F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CEB73-8FF0-A84A-9C9F-E20C230C36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6A4A1-098B-0C4E-A606-6140A831B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B575A4-3DFE-4249-802E-C04736F2D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088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20DAE-2E38-9B44-8443-4A6448C63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D08B3-8B3A-9641-8914-FCB879271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2322A-BD02-B142-8728-D44B0297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BDD690-D82F-304D-A10E-36B0F7FAA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631BF-BF7E-4E42-AFC5-E119E30DA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2D451-8BCD-AB40-9A90-2ADA1B222A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79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BD9FA-5E6B-2949-846A-706D2A40B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8FE12C-9B30-384B-B8AA-1419A9DCFD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E1006D-95DF-3A41-9FF7-792639B18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547E95-B926-F748-BD0A-EC307E1DFC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043DB-8B6C-2A40-B56E-84055F9F2F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B3422B-59D6-2841-8F87-B5A79929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ED4ADC-A869-6E48-9F92-3AD006CF3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075BAF-5907-A846-A1C9-11131851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0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FF511-FA8F-3140-8965-A65A2E12C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431F85-B76D-0445-BAF1-3971D7A06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8154BD-1E80-C545-BC33-D75D31075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45188-80A6-D342-9C3B-8F6E7DA18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36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84159D-26CA-2646-9AC1-B60486973E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C65D67-C3E0-5345-BC5B-E3D3A3DA5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489CD-43BB-A448-AB6B-1EE9F24AE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84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22917-8DB3-BC4E-A145-C9E1A32DCD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A2682-0B82-AC4D-A30E-D0F932A8B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2AE165-C383-BE4A-A27A-DF82FFF7F4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75F175-298F-394F-A625-0CF7C9586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A113C-6C91-7A44-82FC-7AF3466A5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691B6-7089-724F-9E11-74C2EE501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30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B09B7-F305-6C48-8B01-E226C6BC8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6A3EBB-16D7-9A4E-B1C8-8E22FBA842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43043-12C2-7341-B5E4-BE3DABC4E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D0768-CB6A-2349-BFCC-BAC8DB6D4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0F834F-F126-D34D-8A80-3A78B6CB1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167678-AE3F-F944-B9F6-A67832D47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625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50000F-16E6-204D-BC93-FAAF35C0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7364C-DFFE-F04B-9F3B-344F51BBC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117DD1-5FAF-9149-8A50-6B41B492F0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FB420C-68DD-7B4D-A7BA-FCBD8F9B5E65}" type="datetimeFigureOut">
              <a:rPr lang="en-US" smtClean="0"/>
              <a:t>4/2/21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AEE83-17F2-2746-8680-27ABAB93F1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7C8C0-66D1-E249-B381-D37A14813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F23C1-4AE3-0149-A4DC-42DEBB93D7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4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B7DD02-1CE9-7849-B1F0-7E6E0A8AD3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58EAFF9-926B-F647-A161-C776956EE607}"/>
              </a:ext>
            </a:extLst>
          </p:cNvPr>
          <p:cNvSpPr txBox="1"/>
          <p:nvPr/>
        </p:nvSpPr>
        <p:spPr>
          <a:xfrm>
            <a:off x="214312" y="6304002"/>
            <a:ext cx="2614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NASA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680786C-A0A6-9B45-992F-8D5BEEBA2DD2}"/>
              </a:ext>
            </a:extLst>
          </p:cNvPr>
          <p:cNvSpPr txBox="1">
            <a:spLocks/>
          </p:cNvSpPr>
          <p:nvPr/>
        </p:nvSpPr>
        <p:spPr>
          <a:xfrm>
            <a:off x="2241804" y="2317627"/>
            <a:ext cx="7708392" cy="111137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 Imaging Circumstellar Debris Disks with the Gemini Planet Imager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8E66EC-3F6A-D845-8852-0E8B766C2F8B}"/>
              </a:ext>
            </a:extLst>
          </p:cNvPr>
          <p:cNvSpPr txBox="1"/>
          <p:nvPr/>
        </p:nvSpPr>
        <p:spPr>
          <a:xfrm>
            <a:off x="4568109" y="3429000"/>
            <a:ext cx="30478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Kadin Worthen (Senior)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6458ED-7E38-5E45-BD83-18A00D8239F1}"/>
              </a:ext>
            </a:extLst>
          </p:cNvPr>
          <p:cNvSpPr txBox="1"/>
          <p:nvPr/>
        </p:nvSpPr>
        <p:spPr>
          <a:xfrm>
            <a:off x="3248566" y="3802465"/>
            <a:ext cx="70023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School of Earth and Space Exploration at Arizona State University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99D11-E60B-0C4D-9F70-94C28554642D}"/>
              </a:ext>
            </a:extLst>
          </p:cNvPr>
          <p:cNvSpPr txBox="1"/>
          <p:nvPr/>
        </p:nvSpPr>
        <p:spPr>
          <a:xfrm>
            <a:off x="3970421" y="4036459"/>
            <a:ext cx="67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Advisors: Jennifer Patience and Justin </a:t>
            </a:r>
            <a:r>
              <a:rPr lang="en-US" sz="1600" dirty="0" err="1"/>
              <a:t>Hom</a:t>
            </a:r>
            <a:r>
              <a:rPr lang="en-US" sz="1600" dirty="0"/>
              <a:t> </a:t>
            </a:r>
          </a:p>
          <a:p>
            <a:r>
              <a:rPr lang="en-US" sz="1600" dirty="0"/>
              <a:t>	    April 17, 2021</a:t>
            </a:r>
          </a:p>
        </p:txBody>
      </p:sp>
      <p:pic>
        <p:nvPicPr>
          <p:cNvPr id="22" name="Picture 21" descr="A close up of a sign&#10;&#10;Description automatically generated">
            <a:extLst>
              <a:ext uri="{FF2B5EF4-FFF2-40B4-BE49-F238E27FC236}">
                <a16:creationId xmlns:a16="http://schemas.microsoft.com/office/drawing/2014/main" id="{B3487649-1631-5D48-9928-404BF694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12" y="202341"/>
            <a:ext cx="1966440" cy="19664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9C1B84B-8781-1148-879C-053C3BDBD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880" y="155612"/>
            <a:ext cx="1223962" cy="189714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A2206B-3731-F64B-8BE1-4B91782FF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5643" y="260407"/>
            <a:ext cx="2979097" cy="157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74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15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CA4F334-47A4-B145-81B4-1D56FB25F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What are Debris Disks?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55701A-A1C6-BE41-8090-B9CEE4BDB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899" y="2543175"/>
            <a:ext cx="4053545" cy="3563159"/>
          </a:xfrm>
        </p:spPr>
        <p:txBody>
          <a:bodyPr>
            <a:normAutofit/>
          </a:bodyPr>
          <a:lstStyle/>
          <a:p>
            <a:r>
              <a:rPr lang="en-US" sz="2400" dirty="0"/>
              <a:t>They consist of dust particles and planetesimals in orbit around a star. </a:t>
            </a:r>
          </a:p>
          <a:p>
            <a:r>
              <a:rPr lang="en-US" sz="2400" dirty="0"/>
              <a:t>Analogous to the Kuiper Belt in our Solar System</a:t>
            </a:r>
          </a:p>
          <a:p>
            <a:r>
              <a:rPr lang="en-US" sz="2400" dirty="0"/>
              <a:t>Thought to be remnants of the planet formation process and are replenished by collisions</a:t>
            </a:r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5" name="Picture 4" descr="Chart, diagram, radar chart&#10;&#10;Description automatically generated">
            <a:extLst>
              <a:ext uri="{FF2B5EF4-FFF2-40B4-BE49-F238E27FC236}">
                <a16:creationId xmlns:a16="http://schemas.microsoft.com/office/drawing/2014/main" id="{09DD49F2-9F4C-3143-967A-65948BE9A5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21" y="2473563"/>
            <a:ext cx="6558547" cy="39329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981C30-BDA9-9D40-9D5C-4A583F707B90}"/>
              </a:ext>
            </a:extLst>
          </p:cNvPr>
          <p:cNvSpPr txBox="1"/>
          <p:nvPr/>
        </p:nvSpPr>
        <p:spPr>
          <a:xfrm>
            <a:off x="7206711" y="6356233"/>
            <a:ext cx="3688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Williams and </a:t>
            </a:r>
            <a:r>
              <a:rPr lang="en-US" dirty="0" err="1"/>
              <a:t>Cieza</a:t>
            </a:r>
            <a:r>
              <a:rPr lang="en-US" dirty="0"/>
              <a:t> (2011)</a:t>
            </a:r>
          </a:p>
        </p:txBody>
      </p:sp>
    </p:spTree>
    <p:extLst>
      <p:ext uri="{BB962C8B-B14F-4D97-AF65-F5344CB8AC3E}">
        <p14:creationId xmlns:p14="http://schemas.microsoft.com/office/powerpoint/2010/main" val="2735288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3F8E56-A4F6-9B47-922B-A4D7187A4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Motivation of Project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ECA523-CDBA-A446-B655-0B9F27E13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lvl="1"/>
            <a:r>
              <a:rPr lang="en-US" dirty="0"/>
              <a:t>Images are needed to study the disk structure </a:t>
            </a:r>
          </a:p>
          <a:p>
            <a:pPr lvl="1"/>
            <a:r>
              <a:rPr lang="en-US" dirty="0"/>
              <a:t>Gaps or asymmetries in disks can indicate the presence of planets </a:t>
            </a:r>
          </a:p>
          <a:p>
            <a:pPr lvl="1"/>
            <a:r>
              <a:rPr lang="en-US" dirty="0"/>
              <a:t>Large planets in disk systems can be directly imaged </a:t>
            </a:r>
          </a:p>
          <a:p>
            <a:pPr lvl="1"/>
            <a:r>
              <a:rPr lang="en-US" dirty="0"/>
              <a:t>Since disks are much fainter than their stars, an instrument like the Gemini Planet Imager (GPI) must be used to image disks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68FEA9-289C-BB4B-A8B5-FFC459CB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158" y="4246592"/>
            <a:ext cx="3566978" cy="23791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A3C5E-79EA-6D4B-81AE-53FE303E8FA0}"/>
              </a:ext>
            </a:extLst>
          </p:cNvPr>
          <p:cNvSpPr txBox="1"/>
          <p:nvPr/>
        </p:nvSpPr>
        <p:spPr>
          <a:xfrm>
            <a:off x="86679" y="6004827"/>
            <a:ext cx="1355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Credit: Gemini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DC9FC1-F598-2E46-8A87-2D1A0427C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4370" y="3838060"/>
            <a:ext cx="2929682" cy="291796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BA9ED39-13B6-9B4B-A826-535EADFBF48B}"/>
              </a:ext>
            </a:extLst>
          </p:cNvPr>
          <p:cNvSpPr txBox="1"/>
          <p:nvPr/>
        </p:nvSpPr>
        <p:spPr>
          <a:xfrm>
            <a:off x="10718555" y="6241053"/>
            <a:ext cx="14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Credit: Lagrange et al. (2008)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609E5-FD09-824B-AF2D-E2AC96DC4F36}"/>
              </a:ext>
            </a:extLst>
          </p:cNvPr>
          <p:cNvSpPr txBox="1"/>
          <p:nvPr/>
        </p:nvSpPr>
        <p:spPr>
          <a:xfrm>
            <a:off x="117205" y="4246592"/>
            <a:ext cx="1099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Gemini South Telescope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B7E6DF-1EE9-4448-98D4-DCD61127C82F}"/>
              </a:ext>
            </a:extLst>
          </p:cNvPr>
          <p:cNvSpPr txBox="1"/>
          <p:nvPr/>
        </p:nvSpPr>
        <p:spPr>
          <a:xfrm>
            <a:off x="5544365" y="4338925"/>
            <a:ext cx="2095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Beta Pic Debris Disk</a:t>
            </a:r>
          </a:p>
        </p:txBody>
      </p:sp>
    </p:spTree>
    <p:extLst>
      <p:ext uri="{BB962C8B-B14F-4D97-AF65-F5344CB8AC3E}">
        <p14:creationId xmlns:p14="http://schemas.microsoft.com/office/powerpoint/2010/main" val="3040422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7713FC-A048-C54A-A168-E29984957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Target Stars</a:t>
            </a:r>
          </a:p>
        </p:txBody>
      </p:sp>
      <p:pic>
        <p:nvPicPr>
          <p:cNvPr id="5" name="Content Placeholder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3FCBE438-EA64-294B-A1EE-7EFBC609DC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6119" y="2341848"/>
            <a:ext cx="5257900" cy="37157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4DB625-8666-ED4D-AC0E-B4C34724117E}"/>
              </a:ext>
            </a:extLst>
          </p:cNvPr>
          <p:cNvSpPr txBox="1"/>
          <p:nvPr/>
        </p:nvSpPr>
        <p:spPr>
          <a:xfrm>
            <a:off x="7113722" y="6292312"/>
            <a:ext cx="3068664" cy="371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</a:t>
            </a:r>
            <a:r>
              <a:rPr lang="en-US" dirty="0" err="1"/>
              <a:t>Hom</a:t>
            </a:r>
            <a:r>
              <a:rPr lang="en-US" dirty="0"/>
              <a:t> et al. 2020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6C326B-E8FF-DF41-9D62-F9A5F06193A4}"/>
              </a:ext>
            </a:extLst>
          </p:cNvPr>
          <p:cNvSpPr txBox="1"/>
          <p:nvPr/>
        </p:nvSpPr>
        <p:spPr>
          <a:xfrm>
            <a:off x="1363851" y="2812886"/>
            <a:ext cx="433952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use GPI to search for debris disks and directly imaged planets around A/F stars in Scorpius-Centaurus (</a:t>
            </a:r>
            <a:r>
              <a:rPr lang="en-US" dirty="0" err="1"/>
              <a:t>Sco</a:t>
            </a:r>
            <a:r>
              <a:rPr lang="en-US" dirty="0"/>
              <a:t>-Cen), the nearest OB association.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Sco</a:t>
            </a:r>
            <a:r>
              <a:rPr lang="en-US" dirty="0"/>
              <a:t>-Cen has shown to be a rich laboratory for studying disks and planet formation 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target stars are more massive than our sun. </a:t>
            </a:r>
          </a:p>
        </p:txBody>
      </p:sp>
    </p:spTree>
    <p:extLst>
      <p:ext uri="{BB962C8B-B14F-4D97-AF65-F5344CB8AC3E}">
        <p14:creationId xmlns:p14="http://schemas.microsoft.com/office/powerpoint/2010/main" val="2629900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6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885EC04-8E64-0F4D-9FE4-7A0A27470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Disk Detections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A8483-51AD-924D-8A92-64415BF7635D}"/>
              </a:ext>
            </a:extLst>
          </p:cNvPr>
          <p:cNvSpPr txBox="1"/>
          <p:nvPr/>
        </p:nvSpPr>
        <p:spPr>
          <a:xfrm>
            <a:off x="1424904" y="2494450"/>
            <a:ext cx="4053545" cy="3563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5BF6213D-E288-9A49-97F5-A67570B236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540" y="2177172"/>
            <a:ext cx="5044720" cy="466677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37986CB9-6F49-9045-9685-91855E7BD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239" y="2209457"/>
            <a:ext cx="4528390" cy="43486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70F7175-82A1-574C-BDD7-39FBAC077CA8}"/>
              </a:ext>
            </a:extLst>
          </p:cNvPr>
          <p:cNvSpPr txBox="1"/>
          <p:nvPr/>
        </p:nvSpPr>
        <p:spPr>
          <a:xfrm>
            <a:off x="1405239" y="6520953"/>
            <a:ext cx="2761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Esposito et. al. 2020</a:t>
            </a:r>
          </a:p>
        </p:txBody>
      </p:sp>
    </p:spTree>
    <p:extLst>
      <p:ext uri="{BB962C8B-B14F-4D97-AF65-F5344CB8AC3E}">
        <p14:creationId xmlns:p14="http://schemas.microsoft.com/office/powerpoint/2010/main" val="13619725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4C0B10B-D2C4-4A54-AFAD-3D27DF88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6BADB90-C74B-40D6-86DC-503F65FCE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09710" y="635715"/>
            <a:ext cx="11142208" cy="2482136"/>
            <a:chOff x="409710" y="635715"/>
            <a:chExt cx="11142208" cy="2482136"/>
          </a:xfrm>
        </p:grpSpPr>
        <p:sp>
          <p:nvSpPr>
            <p:cNvPr id="28" name="Freeform 44">
              <a:extLst>
                <a:ext uri="{FF2B5EF4-FFF2-40B4-BE49-F238E27FC236}">
                  <a16:creationId xmlns:a16="http://schemas.microsoft.com/office/drawing/2014/main" id="{6559431D-1886-4AE0-9B87-9AD2ECAB8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23203" y="635716"/>
              <a:ext cx="328612" cy="1742360"/>
            </a:xfrm>
            <a:custGeom>
              <a:avLst/>
              <a:gdLst>
                <a:gd name="T0" fmla="*/ 207 w 207"/>
                <a:gd name="T1" fmla="*/ 987 h 1114"/>
                <a:gd name="T2" fmla="*/ 0 w 207"/>
                <a:gd name="T3" fmla="*/ 1114 h 1114"/>
                <a:gd name="T4" fmla="*/ 0 w 207"/>
                <a:gd name="T5" fmla="*/ 127 h 1114"/>
                <a:gd name="T6" fmla="*/ 207 w 207"/>
                <a:gd name="T7" fmla="*/ 0 h 1114"/>
                <a:gd name="T8" fmla="*/ 207 w 207"/>
                <a:gd name="T9" fmla="*/ 987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45">
              <a:extLst>
                <a:ext uri="{FF2B5EF4-FFF2-40B4-BE49-F238E27FC236}">
                  <a16:creationId xmlns:a16="http://schemas.microsoft.com/office/drawing/2014/main" id="{373850A5-B04A-4FCD-9E73-EE322167F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1022350"/>
              <a:ext cx="709612" cy="2095501"/>
            </a:xfrm>
            <a:custGeom>
              <a:avLst/>
              <a:gdLst>
                <a:gd name="T0" fmla="*/ 447 w 447"/>
                <a:gd name="T1" fmla="*/ 1363 h 1363"/>
                <a:gd name="T2" fmla="*/ 0 w 447"/>
                <a:gd name="T3" fmla="*/ 987 h 1363"/>
                <a:gd name="T4" fmla="*/ 0 w 447"/>
                <a:gd name="T5" fmla="*/ 0 h 1363"/>
                <a:gd name="T6" fmla="*/ 447 w 447"/>
                <a:gd name="T7" fmla="*/ 376 h 1363"/>
                <a:gd name="T8" fmla="*/ 447 w 447"/>
                <a:gd name="T9" fmla="*/ 1363 h 1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46">
              <a:extLst>
                <a:ext uri="{FF2B5EF4-FFF2-40B4-BE49-F238E27FC236}">
                  <a16:creationId xmlns:a16="http://schemas.microsoft.com/office/drawing/2014/main" id="{82C18C67-80FA-4738-AA53-0AF2419F98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09710" y="837744"/>
              <a:ext cx="403225" cy="1705431"/>
            </a:xfrm>
            <a:custGeom>
              <a:avLst/>
              <a:gdLst>
                <a:gd name="T0" fmla="*/ 254 w 254"/>
                <a:gd name="T1" fmla="*/ 987 h 1109"/>
                <a:gd name="T2" fmla="*/ 0 w 254"/>
                <a:gd name="T3" fmla="*/ 1109 h 1109"/>
                <a:gd name="T4" fmla="*/ 0 w 254"/>
                <a:gd name="T5" fmla="*/ 119 h 1109"/>
                <a:gd name="T6" fmla="*/ 254 w 254"/>
                <a:gd name="T7" fmla="*/ 0 h 1109"/>
                <a:gd name="T8" fmla="*/ 254 w 254"/>
                <a:gd name="T9" fmla="*/ 987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47">
              <a:extLst>
                <a:ext uri="{FF2B5EF4-FFF2-40B4-BE49-F238E27FC236}">
                  <a16:creationId xmlns:a16="http://schemas.microsoft.com/office/drawing/2014/main" id="{48543B1A-8BF5-4C63-8404-41B2EA70B3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660" y="640894"/>
              <a:ext cx="168275" cy="1713195"/>
            </a:xfrm>
            <a:custGeom>
              <a:avLst/>
              <a:gdLst>
                <a:gd name="T0" fmla="*/ 106 w 106"/>
                <a:gd name="T1" fmla="*/ 1114 h 1114"/>
                <a:gd name="T2" fmla="*/ 0 w 106"/>
                <a:gd name="T3" fmla="*/ 1005 h 1114"/>
                <a:gd name="T4" fmla="*/ 0 w 106"/>
                <a:gd name="T5" fmla="*/ 0 h 1114"/>
                <a:gd name="T6" fmla="*/ 106 w 106"/>
                <a:gd name="T7" fmla="*/ 110 h 1114"/>
                <a:gd name="T8" fmla="*/ 106 w 106"/>
                <a:gd name="T9" fmla="*/ 1114 h 1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92DF5096-E051-498C-A3ED-CBA77A813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4055" y="635715"/>
              <a:ext cx="10907863" cy="154145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266C3A-6986-0140-9E70-EBC09917A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280" y="759805"/>
            <a:ext cx="10306520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Surface Brightness Profiles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0F150-F4A8-8043-AE6E-0CFBC8D13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4904" y="2494450"/>
            <a:ext cx="4053545" cy="356315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We measure disk surface brightness as a function of distance from the star for four disks</a:t>
            </a:r>
          </a:p>
          <a:p>
            <a:r>
              <a:rPr lang="en-US" sz="2400" dirty="0"/>
              <a:t>We find that three have symmetric surface brightness profiles</a:t>
            </a:r>
          </a:p>
          <a:p>
            <a:r>
              <a:rPr lang="en-US" sz="2400" dirty="0"/>
              <a:t>HD 106906 has an asymmetric surface brightness profile</a:t>
            </a:r>
          </a:p>
        </p:txBody>
      </p:sp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4C7F83AE-108A-B946-B400-3104379F2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928" y="2301261"/>
            <a:ext cx="4983168" cy="2148540"/>
          </a:xfrm>
          <a:prstGeom prst="rect">
            <a:avLst/>
          </a:prstGeom>
        </p:spPr>
      </p:pic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DB2AEC6C-E768-5E4D-B423-19EE66D25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67" y="4243189"/>
            <a:ext cx="4983168" cy="2614811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EF61225-105A-8846-8081-8A61A0A217E6}"/>
              </a:ext>
            </a:extLst>
          </p:cNvPr>
          <p:cNvGrpSpPr/>
          <p:nvPr/>
        </p:nvGrpSpPr>
        <p:grpSpPr>
          <a:xfrm>
            <a:off x="6834753" y="4449801"/>
            <a:ext cx="1735810" cy="1100794"/>
            <a:chOff x="6834753" y="4449801"/>
            <a:chExt cx="1735810" cy="1100794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0D5D51-2234-3247-B7F2-A5DA7114E57D}"/>
                </a:ext>
              </a:extLst>
            </p:cNvPr>
            <p:cNvCxnSpPr/>
            <p:nvPr/>
          </p:nvCxnSpPr>
          <p:spPr>
            <a:xfrm flipH="1">
              <a:off x="6834753" y="4449801"/>
              <a:ext cx="526942" cy="18419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9FFE78D-93CA-1646-8966-B5069F3D99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93651" y="5482319"/>
              <a:ext cx="476912" cy="682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83E7F60-3458-D74C-8AD7-84944E0FE2AA}"/>
              </a:ext>
            </a:extLst>
          </p:cNvPr>
          <p:cNvSpPr txBox="1"/>
          <p:nvPr/>
        </p:nvSpPr>
        <p:spPr>
          <a:xfrm>
            <a:off x="10708853" y="4868883"/>
            <a:ext cx="14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 106906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0DC845C-299E-4E4E-B365-D3403B358405}"/>
              </a:ext>
            </a:extLst>
          </p:cNvPr>
          <p:cNvSpPr txBox="1"/>
          <p:nvPr/>
        </p:nvSpPr>
        <p:spPr>
          <a:xfrm>
            <a:off x="10810241" y="2854722"/>
            <a:ext cx="1483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HD146987</a:t>
            </a:r>
          </a:p>
        </p:txBody>
      </p:sp>
    </p:spTree>
    <p:extLst>
      <p:ext uri="{BB962C8B-B14F-4D97-AF65-F5344CB8AC3E}">
        <p14:creationId xmlns:p14="http://schemas.microsoft.com/office/powerpoint/2010/main" val="411024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A986C2-41B0-FB46-B147-B6D4F77CA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Radial Extent Asymmetries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2EF4D-130E-774E-9D78-346847816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5" y="2490436"/>
            <a:ext cx="4047338" cy="4010377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look to see if the edge-on disks have asymmetries in their radial extents.</a:t>
            </a:r>
          </a:p>
          <a:p>
            <a:r>
              <a:rPr lang="en-US" sz="2400" dirty="0"/>
              <a:t>We find that two disks have asymmetries in their radial extent, HD 106906 and HD 111520.</a:t>
            </a:r>
          </a:p>
        </p:txBody>
      </p: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A9710905-9450-EC48-9897-6364C0279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2319" y="2155209"/>
            <a:ext cx="4059277" cy="468083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E62BAD1-8EB3-C44B-A750-559B2E104001}"/>
              </a:ext>
            </a:extLst>
          </p:cNvPr>
          <p:cNvGrpSpPr/>
          <p:nvPr/>
        </p:nvGrpSpPr>
        <p:grpSpPr>
          <a:xfrm>
            <a:off x="7126805" y="2195074"/>
            <a:ext cx="3133074" cy="983816"/>
            <a:chOff x="7126805" y="2195074"/>
            <a:chExt cx="3133074" cy="983816"/>
          </a:xfrm>
        </p:grpSpPr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C75C3B3F-1459-F345-8812-8560753DB37F}"/>
                </a:ext>
              </a:extLst>
            </p:cNvPr>
            <p:cNvCxnSpPr/>
            <p:nvPr/>
          </p:nvCxnSpPr>
          <p:spPr>
            <a:xfrm>
              <a:off x="7126805" y="2195074"/>
              <a:ext cx="0" cy="3660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A9904A-2608-8049-AA06-48B2D080FA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59878" y="2812887"/>
              <a:ext cx="1" cy="3660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0C1938E-3A55-794A-9E58-4259C08CBF5F}"/>
              </a:ext>
            </a:extLst>
          </p:cNvPr>
          <p:cNvGrpSpPr/>
          <p:nvPr/>
        </p:nvGrpSpPr>
        <p:grpSpPr>
          <a:xfrm>
            <a:off x="7527178" y="4610227"/>
            <a:ext cx="3009087" cy="999313"/>
            <a:chOff x="7527178" y="4610227"/>
            <a:chExt cx="3009087" cy="99931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34FDFA54-C2EB-3347-902C-BA094EEB2A29}"/>
                </a:ext>
              </a:extLst>
            </p:cNvPr>
            <p:cNvCxnSpPr/>
            <p:nvPr/>
          </p:nvCxnSpPr>
          <p:spPr>
            <a:xfrm>
              <a:off x="7527178" y="4610227"/>
              <a:ext cx="0" cy="3660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59FA748D-DA66-1A44-AFE7-7942373F16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36264" y="5243537"/>
              <a:ext cx="1" cy="366003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952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52D7F1-1B47-7D49-B3BF-BB87866C0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70B9E6-9E1D-1D49-A553-56264F243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7624" y="2490436"/>
            <a:ext cx="9708995" cy="356717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We resolve debris disks with a variety of morphologies in </a:t>
            </a:r>
            <a:r>
              <a:rPr lang="en-US" sz="2400" dirty="0" err="1"/>
              <a:t>Sco</a:t>
            </a:r>
            <a:r>
              <a:rPr lang="en-US" sz="2400" dirty="0"/>
              <a:t>-Cen with the Gemini Planet Imager </a:t>
            </a:r>
          </a:p>
          <a:p>
            <a:r>
              <a:rPr lang="en-US" sz="2400" dirty="0"/>
              <a:t>We identify o a point source around HD 108904 as a candidate companion </a:t>
            </a:r>
          </a:p>
          <a:p>
            <a:r>
              <a:rPr lang="en-US" sz="2400" dirty="0"/>
              <a:t>We measure the surface brightness profiles of 4 edge-on debris disks and find that 1 of them has asymmetries</a:t>
            </a:r>
          </a:p>
          <a:p>
            <a:r>
              <a:rPr lang="en-US" sz="2400" dirty="0"/>
              <a:t>Two of the edge-on disks are asymmetric in </a:t>
            </a:r>
            <a:r>
              <a:rPr lang="en-US" sz="2400"/>
              <a:t>radial extent.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404863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372</Words>
  <Application>Microsoft Macintosh PowerPoint</Application>
  <PresentationFormat>Widescreen</PresentationFormat>
  <Paragraphs>44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What are Debris Disks? </vt:lpstr>
      <vt:lpstr>Motivation of Project </vt:lpstr>
      <vt:lpstr>Target Stars</vt:lpstr>
      <vt:lpstr>Disk Detections</vt:lpstr>
      <vt:lpstr>Surface Brightness Profiles</vt:lpstr>
      <vt:lpstr>Radial Extent Asymmetries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useforlabs@gmail.com</dc:creator>
  <cp:lastModifiedBy>Microsoft Office User</cp:lastModifiedBy>
  <cp:revision>26</cp:revision>
  <dcterms:created xsi:type="dcterms:W3CDTF">2020-04-02T18:56:48Z</dcterms:created>
  <dcterms:modified xsi:type="dcterms:W3CDTF">2021-04-02T20:34:07Z</dcterms:modified>
</cp:coreProperties>
</file>